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Medium" charset="1" panose="00000600000000000000"/>
      <p:regular r:id="rId19"/>
    </p:embeddedFont>
    <p:embeddedFont>
      <p:font typeface="Inter Light" charset="1" panose="02000503000000020004"/>
      <p:regular r:id="rId20"/>
    </p:embeddedFont>
    <p:embeddedFont>
      <p:font typeface="Montserrat Light" charset="1" panose="00000400000000000000"/>
      <p:regular r:id="rId23"/>
    </p:embeddedFont>
    <p:embeddedFont>
      <p:font typeface="Inter Bold" charset="1" panose="0200050300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644527"/>
            <a:ext cx="9445526" cy="181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Shopping Behavior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794051"/>
            <a:ext cx="944552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Analyzing 3,900 customer transactions to uncover insights into spending patterns, product preferences, and subscription behavior that drive strategic business decisions.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7165181"/>
            <a:ext cx="9445526" cy="43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2"/>
              </a:lnSpc>
            </a:pPr>
          </a:p>
          <a:p>
            <a:pPr algn="r">
              <a:lnSpc>
                <a:spcPts val="2812"/>
              </a:lnSpc>
            </a:pPr>
          </a:p>
          <a:p>
            <a:pPr algn="r">
              <a:lnSpc>
                <a:spcPts val="2812"/>
              </a:lnSpc>
            </a:pPr>
          </a:p>
          <a:p>
            <a:pPr algn="r">
              <a:lnSpc>
                <a:spcPts val="2812"/>
              </a:lnSpc>
            </a:pPr>
          </a:p>
          <a:p>
            <a:pPr algn="r">
              <a:lnSpc>
                <a:spcPts val="2812"/>
              </a:lnSpc>
            </a:pPr>
            <a:r>
              <a:rPr lang="en-US" sz="175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Created by Jnana Pravallika Kandiboyina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27906" y="757089"/>
            <a:ext cx="6525071" cy="57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Strategic Recommendations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23144" y="1601092"/>
            <a:ext cx="10183714" cy="1779537"/>
            <a:chOff x="0" y="0"/>
            <a:chExt cx="13578285" cy="23727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3565632" cy="2360041"/>
            </a:xfrm>
            <a:custGeom>
              <a:avLst/>
              <a:gdLst/>
              <a:ahLst/>
              <a:cxnLst/>
              <a:rect r="r" b="b" t="t" l="l"/>
              <a:pathLst>
                <a:path h="2360041" w="13565632">
                  <a:moveTo>
                    <a:pt x="0" y="215265"/>
                  </a:moveTo>
                  <a:cubicBezTo>
                    <a:pt x="0" y="96393"/>
                    <a:pt x="96774" y="0"/>
                    <a:pt x="216281" y="0"/>
                  </a:cubicBezTo>
                  <a:lnTo>
                    <a:pt x="13349351" y="0"/>
                  </a:lnTo>
                  <a:cubicBezTo>
                    <a:pt x="13468731" y="0"/>
                    <a:pt x="13565632" y="96393"/>
                    <a:pt x="13565632" y="215265"/>
                  </a:cubicBezTo>
                  <a:lnTo>
                    <a:pt x="13565632" y="2144776"/>
                  </a:lnTo>
                  <a:cubicBezTo>
                    <a:pt x="13565632" y="2263648"/>
                    <a:pt x="13468858" y="2360041"/>
                    <a:pt x="13349351" y="2360041"/>
                  </a:cubicBezTo>
                  <a:lnTo>
                    <a:pt x="216281" y="2360041"/>
                  </a:lnTo>
                  <a:cubicBezTo>
                    <a:pt x="96774" y="2360041"/>
                    <a:pt x="0" y="2263648"/>
                    <a:pt x="0" y="2144776"/>
                  </a:cubicBezTo>
                  <a:close/>
                </a:path>
              </a:pathLst>
            </a:custGeom>
            <a:solidFill>
              <a:srgbClr val="EFF0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578332" cy="2372741"/>
            </a:xfrm>
            <a:custGeom>
              <a:avLst/>
              <a:gdLst/>
              <a:ahLst/>
              <a:cxnLst/>
              <a:rect r="r" b="b" t="t" l="l"/>
              <a:pathLst>
                <a:path h="2372741" w="13578332">
                  <a:moveTo>
                    <a:pt x="0" y="221615"/>
                  </a:moveTo>
                  <a:cubicBezTo>
                    <a:pt x="0" y="99187"/>
                    <a:pt x="99695" y="0"/>
                    <a:pt x="222631" y="0"/>
                  </a:cubicBezTo>
                  <a:lnTo>
                    <a:pt x="13355701" y="0"/>
                  </a:lnTo>
                  <a:lnTo>
                    <a:pt x="13355701" y="6350"/>
                  </a:lnTo>
                  <a:lnTo>
                    <a:pt x="13355701" y="0"/>
                  </a:lnTo>
                  <a:cubicBezTo>
                    <a:pt x="13478636" y="0"/>
                    <a:pt x="13578332" y="99187"/>
                    <a:pt x="13578332" y="221615"/>
                  </a:cubicBezTo>
                  <a:lnTo>
                    <a:pt x="13571982" y="221615"/>
                  </a:lnTo>
                  <a:lnTo>
                    <a:pt x="13578332" y="221615"/>
                  </a:lnTo>
                  <a:lnTo>
                    <a:pt x="13578332" y="2151126"/>
                  </a:lnTo>
                  <a:lnTo>
                    <a:pt x="13571982" y="2151126"/>
                  </a:lnTo>
                  <a:lnTo>
                    <a:pt x="13578332" y="2151126"/>
                  </a:lnTo>
                  <a:cubicBezTo>
                    <a:pt x="13578332" y="2273554"/>
                    <a:pt x="13478636" y="2372741"/>
                    <a:pt x="13355701" y="2372741"/>
                  </a:cubicBezTo>
                  <a:lnTo>
                    <a:pt x="13355701" y="2366391"/>
                  </a:lnTo>
                  <a:lnTo>
                    <a:pt x="13355701" y="2372741"/>
                  </a:lnTo>
                  <a:lnTo>
                    <a:pt x="222631" y="2372741"/>
                  </a:lnTo>
                  <a:lnTo>
                    <a:pt x="222631" y="2366391"/>
                  </a:lnTo>
                  <a:lnTo>
                    <a:pt x="222631" y="2372741"/>
                  </a:lnTo>
                  <a:cubicBezTo>
                    <a:pt x="99695" y="2372741"/>
                    <a:pt x="0" y="2273554"/>
                    <a:pt x="0" y="2151126"/>
                  </a:cubicBezTo>
                  <a:lnTo>
                    <a:pt x="0" y="221615"/>
                  </a:lnTo>
                  <a:lnTo>
                    <a:pt x="6350" y="221615"/>
                  </a:lnTo>
                  <a:lnTo>
                    <a:pt x="0" y="221615"/>
                  </a:lnTo>
                  <a:moveTo>
                    <a:pt x="12700" y="221615"/>
                  </a:moveTo>
                  <a:lnTo>
                    <a:pt x="12700" y="2151126"/>
                  </a:lnTo>
                  <a:lnTo>
                    <a:pt x="6350" y="2151126"/>
                  </a:lnTo>
                  <a:lnTo>
                    <a:pt x="12700" y="2151126"/>
                  </a:lnTo>
                  <a:cubicBezTo>
                    <a:pt x="12700" y="2266442"/>
                    <a:pt x="106680" y="2360041"/>
                    <a:pt x="222631" y="2360041"/>
                  </a:cubicBezTo>
                  <a:lnTo>
                    <a:pt x="13355701" y="2360041"/>
                  </a:lnTo>
                  <a:cubicBezTo>
                    <a:pt x="13471652" y="2360041"/>
                    <a:pt x="13565632" y="2266442"/>
                    <a:pt x="13565632" y="2151126"/>
                  </a:cubicBezTo>
                  <a:lnTo>
                    <a:pt x="13565632" y="221615"/>
                  </a:lnTo>
                  <a:cubicBezTo>
                    <a:pt x="13565632" y="106299"/>
                    <a:pt x="13471652" y="12700"/>
                    <a:pt x="13355701" y="12700"/>
                  </a:cubicBezTo>
                  <a:lnTo>
                    <a:pt x="222631" y="12700"/>
                  </a:lnTo>
                  <a:lnTo>
                    <a:pt x="222631" y="6350"/>
                  </a:lnTo>
                  <a:lnTo>
                    <a:pt x="222631" y="12700"/>
                  </a:lnTo>
                  <a:cubicBezTo>
                    <a:pt x="106680" y="12700"/>
                    <a:pt x="12700" y="106299"/>
                    <a:pt x="12700" y="221615"/>
                  </a:cubicBezTo>
                  <a:close/>
                </a:path>
              </a:pathLst>
            </a:custGeom>
            <a:solidFill>
              <a:srgbClr val="C6C9D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16769" y="1794719"/>
            <a:ext cx="538162" cy="538162"/>
            <a:chOff x="0" y="0"/>
            <a:chExt cx="717550" cy="717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7550" cy="717550"/>
            </a:xfrm>
            <a:custGeom>
              <a:avLst/>
              <a:gdLst/>
              <a:ahLst/>
              <a:cxnLst/>
              <a:rect r="r" b="b" t="t" l="l"/>
              <a:pathLst>
                <a:path h="717550" w="717550">
                  <a:moveTo>
                    <a:pt x="0" y="358775"/>
                  </a:moveTo>
                  <a:cubicBezTo>
                    <a:pt x="0" y="160655"/>
                    <a:pt x="160655" y="0"/>
                    <a:pt x="358775" y="0"/>
                  </a:cubicBezTo>
                  <a:cubicBezTo>
                    <a:pt x="556895" y="0"/>
                    <a:pt x="717550" y="160655"/>
                    <a:pt x="717550" y="358775"/>
                  </a:cubicBezTo>
                  <a:cubicBezTo>
                    <a:pt x="717550" y="556895"/>
                    <a:pt x="556895" y="717550"/>
                    <a:pt x="358775" y="717550"/>
                  </a:cubicBezTo>
                  <a:cubicBezTo>
                    <a:pt x="160655" y="717550"/>
                    <a:pt x="0" y="556895"/>
                    <a:pt x="0" y="358775"/>
                  </a:cubicBezTo>
                  <a:close/>
                </a:path>
              </a:pathLst>
            </a:custGeom>
            <a:solidFill>
              <a:srgbClr val="C6C9D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964704" y="1942654"/>
            <a:ext cx="242144" cy="242144"/>
          </a:xfrm>
          <a:custGeom>
            <a:avLst/>
            <a:gdLst/>
            <a:ahLst/>
            <a:cxnLst/>
            <a:rect r="r" b="b" t="t" l="l"/>
            <a:pathLst>
              <a:path h="242144" w="242144">
                <a:moveTo>
                  <a:pt x="0" y="0"/>
                </a:moveTo>
                <a:lnTo>
                  <a:pt x="242143" y="0"/>
                </a:lnTo>
                <a:lnTo>
                  <a:pt x="242143" y="242144"/>
                </a:lnTo>
                <a:lnTo>
                  <a:pt x="0" y="24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923" t="0" r="-192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16769" y="2502694"/>
            <a:ext cx="2272159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Boost Subscriptions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769" y="2842915"/>
            <a:ext cx="9796462" cy="3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Target 2,518 repeat buyers with exclusive benefits and loyalty rewards to convert them into subscribers.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23144" y="3550444"/>
            <a:ext cx="10183714" cy="2066479"/>
            <a:chOff x="0" y="0"/>
            <a:chExt cx="13578285" cy="27553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3565505" cy="2742565"/>
            </a:xfrm>
            <a:custGeom>
              <a:avLst/>
              <a:gdLst/>
              <a:ahLst/>
              <a:cxnLst/>
              <a:rect r="r" b="b" t="t" l="l"/>
              <a:pathLst>
                <a:path h="2742565" w="13565505">
                  <a:moveTo>
                    <a:pt x="0" y="215265"/>
                  </a:moveTo>
                  <a:cubicBezTo>
                    <a:pt x="0" y="96393"/>
                    <a:pt x="96774" y="0"/>
                    <a:pt x="216027" y="0"/>
                  </a:cubicBezTo>
                  <a:lnTo>
                    <a:pt x="13349478" y="0"/>
                  </a:lnTo>
                  <a:cubicBezTo>
                    <a:pt x="13468858" y="0"/>
                    <a:pt x="13565505" y="96393"/>
                    <a:pt x="13565505" y="215265"/>
                  </a:cubicBezTo>
                  <a:lnTo>
                    <a:pt x="13565505" y="2527300"/>
                  </a:lnTo>
                  <a:cubicBezTo>
                    <a:pt x="13565505" y="2646172"/>
                    <a:pt x="13468731" y="2742565"/>
                    <a:pt x="13349478" y="2742565"/>
                  </a:cubicBezTo>
                  <a:lnTo>
                    <a:pt x="216027" y="2742565"/>
                  </a:lnTo>
                  <a:cubicBezTo>
                    <a:pt x="96774" y="2742565"/>
                    <a:pt x="0" y="2646172"/>
                    <a:pt x="0" y="2527300"/>
                  </a:cubicBezTo>
                  <a:close/>
                </a:path>
              </a:pathLst>
            </a:custGeom>
            <a:solidFill>
              <a:srgbClr val="EFF0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78205" cy="2755265"/>
            </a:xfrm>
            <a:custGeom>
              <a:avLst/>
              <a:gdLst/>
              <a:ahLst/>
              <a:cxnLst/>
              <a:rect r="r" b="b" t="t" l="l"/>
              <a:pathLst>
                <a:path h="2755265" w="13578205">
                  <a:moveTo>
                    <a:pt x="0" y="221615"/>
                  </a:moveTo>
                  <a:cubicBezTo>
                    <a:pt x="0" y="99187"/>
                    <a:pt x="99568" y="0"/>
                    <a:pt x="222377" y="0"/>
                  </a:cubicBezTo>
                  <a:lnTo>
                    <a:pt x="13355828" y="0"/>
                  </a:lnTo>
                  <a:lnTo>
                    <a:pt x="13355828" y="6350"/>
                  </a:lnTo>
                  <a:lnTo>
                    <a:pt x="13355828" y="0"/>
                  </a:lnTo>
                  <a:cubicBezTo>
                    <a:pt x="13478638" y="0"/>
                    <a:pt x="13578205" y="99187"/>
                    <a:pt x="13578205" y="221615"/>
                  </a:cubicBezTo>
                  <a:lnTo>
                    <a:pt x="13571855" y="221615"/>
                  </a:lnTo>
                  <a:lnTo>
                    <a:pt x="13578205" y="221615"/>
                  </a:lnTo>
                  <a:lnTo>
                    <a:pt x="13578205" y="2533650"/>
                  </a:lnTo>
                  <a:lnTo>
                    <a:pt x="13571855" y="2533650"/>
                  </a:lnTo>
                  <a:lnTo>
                    <a:pt x="13578205" y="2533650"/>
                  </a:lnTo>
                  <a:cubicBezTo>
                    <a:pt x="13578205" y="2656078"/>
                    <a:pt x="13478638" y="2755265"/>
                    <a:pt x="13355828" y="2755265"/>
                  </a:cubicBezTo>
                  <a:lnTo>
                    <a:pt x="13355828" y="2748915"/>
                  </a:lnTo>
                  <a:lnTo>
                    <a:pt x="13355828" y="2755265"/>
                  </a:lnTo>
                  <a:lnTo>
                    <a:pt x="222377" y="2755265"/>
                  </a:lnTo>
                  <a:lnTo>
                    <a:pt x="222377" y="2748915"/>
                  </a:lnTo>
                  <a:lnTo>
                    <a:pt x="222377" y="2755265"/>
                  </a:lnTo>
                  <a:cubicBezTo>
                    <a:pt x="99568" y="2755265"/>
                    <a:pt x="0" y="2656078"/>
                    <a:pt x="0" y="2533650"/>
                  </a:cubicBezTo>
                  <a:lnTo>
                    <a:pt x="0" y="221615"/>
                  </a:lnTo>
                  <a:lnTo>
                    <a:pt x="6350" y="221615"/>
                  </a:lnTo>
                  <a:lnTo>
                    <a:pt x="0" y="221615"/>
                  </a:lnTo>
                  <a:moveTo>
                    <a:pt x="12700" y="221615"/>
                  </a:moveTo>
                  <a:lnTo>
                    <a:pt x="12700" y="2533650"/>
                  </a:lnTo>
                  <a:lnTo>
                    <a:pt x="6350" y="2533650"/>
                  </a:lnTo>
                  <a:lnTo>
                    <a:pt x="12700" y="2533650"/>
                  </a:lnTo>
                  <a:cubicBezTo>
                    <a:pt x="12700" y="2648966"/>
                    <a:pt x="106553" y="2742565"/>
                    <a:pt x="222377" y="2742565"/>
                  </a:cubicBezTo>
                  <a:lnTo>
                    <a:pt x="13355828" y="2742565"/>
                  </a:lnTo>
                  <a:cubicBezTo>
                    <a:pt x="13471652" y="2742565"/>
                    <a:pt x="13565505" y="2648966"/>
                    <a:pt x="13565505" y="2533650"/>
                  </a:cubicBezTo>
                  <a:lnTo>
                    <a:pt x="13565505" y="221615"/>
                  </a:lnTo>
                  <a:cubicBezTo>
                    <a:pt x="13565505" y="106299"/>
                    <a:pt x="13471652" y="12700"/>
                    <a:pt x="13355828" y="12700"/>
                  </a:cubicBezTo>
                  <a:lnTo>
                    <a:pt x="222377" y="12700"/>
                  </a:lnTo>
                  <a:lnTo>
                    <a:pt x="222377" y="6350"/>
                  </a:lnTo>
                  <a:lnTo>
                    <a:pt x="222377" y="12700"/>
                  </a:lnTo>
                  <a:cubicBezTo>
                    <a:pt x="106553" y="12700"/>
                    <a:pt x="12700" y="106299"/>
                    <a:pt x="12700" y="221615"/>
                  </a:cubicBezTo>
                  <a:close/>
                </a:path>
              </a:pathLst>
            </a:custGeom>
            <a:solidFill>
              <a:srgbClr val="C4D5E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816769" y="3744069"/>
            <a:ext cx="538162" cy="538162"/>
            <a:chOff x="0" y="0"/>
            <a:chExt cx="717550" cy="717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7550" cy="717550"/>
            </a:xfrm>
            <a:custGeom>
              <a:avLst/>
              <a:gdLst/>
              <a:ahLst/>
              <a:cxnLst/>
              <a:rect r="r" b="b" t="t" l="l"/>
              <a:pathLst>
                <a:path h="717550" w="717550">
                  <a:moveTo>
                    <a:pt x="0" y="358775"/>
                  </a:moveTo>
                  <a:cubicBezTo>
                    <a:pt x="0" y="160655"/>
                    <a:pt x="160655" y="0"/>
                    <a:pt x="358775" y="0"/>
                  </a:cubicBezTo>
                  <a:cubicBezTo>
                    <a:pt x="556895" y="0"/>
                    <a:pt x="717550" y="160655"/>
                    <a:pt x="717550" y="358775"/>
                  </a:cubicBezTo>
                  <a:cubicBezTo>
                    <a:pt x="717550" y="556895"/>
                    <a:pt x="556895" y="717550"/>
                    <a:pt x="358775" y="717550"/>
                  </a:cubicBezTo>
                  <a:cubicBezTo>
                    <a:pt x="160655" y="717550"/>
                    <a:pt x="0" y="556895"/>
                    <a:pt x="0" y="358775"/>
                  </a:cubicBezTo>
                  <a:close/>
                </a:path>
              </a:pathLst>
            </a:custGeom>
            <a:solidFill>
              <a:srgbClr val="C4D5E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64704" y="3892004"/>
            <a:ext cx="242144" cy="242144"/>
          </a:xfrm>
          <a:custGeom>
            <a:avLst/>
            <a:gdLst/>
            <a:ahLst/>
            <a:cxnLst/>
            <a:rect r="r" b="b" t="t" l="l"/>
            <a:pathLst>
              <a:path h="242144" w="242144">
                <a:moveTo>
                  <a:pt x="0" y="0"/>
                </a:moveTo>
                <a:lnTo>
                  <a:pt x="242143" y="0"/>
                </a:lnTo>
                <a:lnTo>
                  <a:pt x="242143" y="242144"/>
                </a:lnTo>
                <a:lnTo>
                  <a:pt x="0" y="2421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16769" y="4452045"/>
            <a:ext cx="2246411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Optimize Discounts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6769" y="4792266"/>
            <a:ext cx="9796462" cy="63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Review discount policy for high-dependency products (Hat, Sneakers, Coat) to balance volume with margin protection.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23144" y="5786735"/>
            <a:ext cx="10183714" cy="1779537"/>
            <a:chOff x="0" y="0"/>
            <a:chExt cx="13578285" cy="23727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3565632" cy="2360041"/>
            </a:xfrm>
            <a:custGeom>
              <a:avLst/>
              <a:gdLst/>
              <a:ahLst/>
              <a:cxnLst/>
              <a:rect r="r" b="b" t="t" l="l"/>
              <a:pathLst>
                <a:path h="2360041" w="13565632">
                  <a:moveTo>
                    <a:pt x="0" y="215265"/>
                  </a:moveTo>
                  <a:cubicBezTo>
                    <a:pt x="0" y="96393"/>
                    <a:pt x="96774" y="0"/>
                    <a:pt x="216281" y="0"/>
                  </a:cubicBezTo>
                  <a:lnTo>
                    <a:pt x="13349351" y="0"/>
                  </a:lnTo>
                  <a:cubicBezTo>
                    <a:pt x="13468731" y="0"/>
                    <a:pt x="13565632" y="96393"/>
                    <a:pt x="13565632" y="215265"/>
                  </a:cubicBezTo>
                  <a:lnTo>
                    <a:pt x="13565632" y="2144776"/>
                  </a:lnTo>
                  <a:cubicBezTo>
                    <a:pt x="13565632" y="2263648"/>
                    <a:pt x="13468858" y="2360041"/>
                    <a:pt x="13349351" y="2360041"/>
                  </a:cubicBezTo>
                  <a:lnTo>
                    <a:pt x="216281" y="2360041"/>
                  </a:lnTo>
                  <a:cubicBezTo>
                    <a:pt x="96774" y="2360041"/>
                    <a:pt x="0" y="2263648"/>
                    <a:pt x="0" y="2144776"/>
                  </a:cubicBezTo>
                  <a:close/>
                </a:path>
              </a:pathLst>
            </a:custGeom>
            <a:solidFill>
              <a:srgbClr val="EFF0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578332" cy="2372741"/>
            </a:xfrm>
            <a:custGeom>
              <a:avLst/>
              <a:gdLst/>
              <a:ahLst/>
              <a:cxnLst/>
              <a:rect r="r" b="b" t="t" l="l"/>
              <a:pathLst>
                <a:path h="2372741" w="13578332">
                  <a:moveTo>
                    <a:pt x="0" y="221615"/>
                  </a:moveTo>
                  <a:cubicBezTo>
                    <a:pt x="0" y="99187"/>
                    <a:pt x="99695" y="0"/>
                    <a:pt x="222631" y="0"/>
                  </a:cubicBezTo>
                  <a:lnTo>
                    <a:pt x="13355701" y="0"/>
                  </a:lnTo>
                  <a:lnTo>
                    <a:pt x="13355701" y="6350"/>
                  </a:lnTo>
                  <a:lnTo>
                    <a:pt x="13355701" y="0"/>
                  </a:lnTo>
                  <a:cubicBezTo>
                    <a:pt x="13478636" y="0"/>
                    <a:pt x="13578332" y="99187"/>
                    <a:pt x="13578332" y="221615"/>
                  </a:cubicBezTo>
                  <a:lnTo>
                    <a:pt x="13571982" y="221615"/>
                  </a:lnTo>
                  <a:lnTo>
                    <a:pt x="13578332" y="221615"/>
                  </a:lnTo>
                  <a:lnTo>
                    <a:pt x="13578332" y="2151126"/>
                  </a:lnTo>
                  <a:lnTo>
                    <a:pt x="13571982" y="2151126"/>
                  </a:lnTo>
                  <a:lnTo>
                    <a:pt x="13578332" y="2151126"/>
                  </a:lnTo>
                  <a:cubicBezTo>
                    <a:pt x="13578332" y="2273554"/>
                    <a:pt x="13478636" y="2372741"/>
                    <a:pt x="13355701" y="2372741"/>
                  </a:cubicBezTo>
                  <a:lnTo>
                    <a:pt x="13355701" y="2366391"/>
                  </a:lnTo>
                  <a:lnTo>
                    <a:pt x="13355701" y="2372741"/>
                  </a:lnTo>
                  <a:lnTo>
                    <a:pt x="222631" y="2372741"/>
                  </a:lnTo>
                  <a:lnTo>
                    <a:pt x="222631" y="2366391"/>
                  </a:lnTo>
                  <a:lnTo>
                    <a:pt x="222631" y="2372741"/>
                  </a:lnTo>
                  <a:cubicBezTo>
                    <a:pt x="99695" y="2372741"/>
                    <a:pt x="0" y="2273554"/>
                    <a:pt x="0" y="2151126"/>
                  </a:cubicBezTo>
                  <a:lnTo>
                    <a:pt x="0" y="221615"/>
                  </a:lnTo>
                  <a:lnTo>
                    <a:pt x="6350" y="221615"/>
                  </a:lnTo>
                  <a:lnTo>
                    <a:pt x="0" y="221615"/>
                  </a:lnTo>
                  <a:moveTo>
                    <a:pt x="12700" y="221615"/>
                  </a:moveTo>
                  <a:lnTo>
                    <a:pt x="12700" y="2151126"/>
                  </a:lnTo>
                  <a:lnTo>
                    <a:pt x="6350" y="2151126"/>
                  </a:lnTo>
                  <a:lnTo>
                    <a:pt x="12700" y="2151126"/>
                  </a:lnTo>
                  <a:cubicBezTo>
                    <a:pt x="12700" y="2266442"/>
                    <a:pt x="106680" y="2360041"/>
                    <a:pt x="222631" y="2360041"/>
                  </a:cubicBezTo>
                  <a:lnTo>
                    <a:pt x="13355701" y="2360041"/>
                  </a:lnTo>
                  <a:cubicBezTo>
                    <a:pt x="13471652" y="2360041"/>
                    <a:pt x="13565632" y="2266442"/>
                    <a:pt x="13565632" y="2151126"/>
                  </a:cubicBezTo>
                  <a:lnTo>
                    <a:pt x="13565632" y="221615"/>
                  </a:lnTo>
                  <a:cubicBezTo>
                    <a:pt x="13565632" y="106299"/>
                    <a:pt x="13471652" y="12700"/>
                    <a:pt x="13355701" y="12700"/>
                  </a:cubicBezTo>
                  <a:lnTo>
                    <a:pt x="222631" y="12700"/>
                  </a:lnTo>
                  <a:lnTo>
                    <a:pt x="222631" y="6350"/>
                  </a:lnTo>
                  <a:lnTo>
                    <a:pt x="222631" y="12700"/>
                  </a:lnTo>
                  <a:cubicBezTo>
                    <a:pt x="106680" y="12700"/>
                    <a:pt x="12700" y="106299"/>
                    <a:pt x="12700" y="221615"/>
                  </a:cubicBezTo>
                  <a:close/>
                </a:path>
              </a:pathLst>
            </a:custGeom>
            <a:solidFill>
              <a:srgbClr val="E0F5F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816769" y="5980360"/>
            <a:ext cx="538162" cy="538162"/>
            <a:chOff x="0" y="0"/>
            <a:chExt cx="717550" cy="717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17550" cy="717550"/>
            </a:xfrm>
            <a:custGeom>
              <a:avLst/>
              <a:gdLst/>
              <a:ahLst/>
              <a:cxnLst/>
              <a:rect r="r" b="b" t="t" l="l"/>
              <a:pathLst>
                <a:path h="717550" w="717550">
                  <a:moveTo>
                    <a:pt x="0" y="358775"/>
                  </a:moveTo>
                  <a:cubicBezTo>
                    <a:pt x="0" y="160655"/>
                    <a:pt x="160655" y="0"/>
                    <a:pt x="358775" y="0"/>
                  </a:cubicBezTo>
                  <a:cubicBezTo>
                    <a:pt x="556895" y="0"/>
                    <a:pt x="717550" y="160655"/>
                    <a:pt x="717550" y="358775"/>
                  </a:cubicBezTo>
                  <a:cubicBezTo>
                    <a:pt x="717550" y="556895"/>
                    <a:pt x="556895" y="717550"/>
                    <a:pt x="358775" y="717550"/>
                  </a:cubicBezTo>
                  <a:cubicBezTo>
                    <a:pt x="160655" y="717550"/>
                    <a:pt x="0" y="556895"/>
                    <a:pt x="0" y="358775"/>
                  </a:cubicBezTo>
                  <a:close/>
                </a:path>
              </a:pathLst>
            </a:custGeom>
            <a:solidFill>
              <a:srgbClr val="E0F5F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964704" y="6128296"/>
            <a:ext cx="242144" cy="242144"/>
          </a:xfrm>
          <a:custGeom>
            <a:avLst/>
            <a:gdLst/>
            <a:ahLst/>
            <a:cxnLst/>
            <a:rect r="r" b="b" t="t" l="l"/>
            <a:pathLst>
              <a:path h="242144" w="242144">
                <a:moveTo>
                  <a:pt x="0" y="0"/>
                </a:moveTo>
                <a:lnTo>
                  <a:pt x="242143" y="0"/>
                </a:lnTo>
                <a:lnTo>
                  <a:pt x="242143" y="242144"/>
                </a:lnTo>
                <a:lnTo>
                  <a:pt x="0" y="2421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923" t="0" r="-1923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816769" y="6688336"/>
            <a:ext cx="2640360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 Top Products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16769" y="7028558"/>
            <a:ext cx="9796462" cy="3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Feature top-rated items (Gloves, Sandals, Boots) and category leaders in marketing campaigns.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23144" y="7736086"/>
            <a:ext cx="10183714" cy="1779537"/>
            <a:chOff x="0" y="0"/>
            <a:chExt cx="13578285" cy="237271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13565632" cy="2360041"/>
            </a:xfrm>
            <a:custGeom>
              <a:avLst/>
              <a:gdLst/>
              <a:ahLst/>
              <a:cxnLst/>
              <a:rect r="r" b="b" t="t" l="l"/>
              <a:pathLst>
                <a:path h="2360041" w="13565632">
                  <a:moveTo>
                    <a:pt x="0" y="215265"/>
                  </a:moveTo>
                  <a:cubicBezTo>
                    <a:pt x="0" y="96393"/>
                    <a:pt x="96774" y="0"/>
                    <a:pt x="216281" y="0"/>
                  </a:cubicBezTo>
                  <a:lnTo>
                    <a:pt x="13349351" y="0"/>
                  </a:lnTo>
                  <a:cubicBezTo>
                    <a:pt x="13468731" y="0"/>
                    <a:pt x="13565632" y="96393"/>
                    <a:pt x="13565632" y="215265"/>
                  </a:cubicBezTo>
                  <a:lnTo>
                    <a:pt x="13565632" y="2144776"/>
                  </a:lnTo>
                  <a:cubicBezTo>
                    <a:pt x="13565632" y="2263648"/>
                    <a:pt x="13468858" y="2360041"/>
                    <a:pt x="13349351" y="2360041"/>
                  </a:cubicBezTo>
                  <a:lnTo>
                    <a:pt x="216281" y="2360041"/>
                  </a:lnTo>
                  <a:cubicBezTo>
                    <a:pt x="96774" y="2360041"/>
                    <a:pt x="0" y="2263648"/>
                    <a:pt x="0" y="2144776"/>
                  </a:cubicBezTo>
                  <a:close/>
                </a:path>
              </a:pathLst>
            </a:custGeom>
            <a:solidFill>
              <a:srgbClr val="EFF0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578332" cy="2372741"/>
            </a:xfrm>
            <a:custGeom>
              <a:avLst/>
              <a:gdLst/>
              <a:ahLst/>
              <a:cxnLst/>
              <a:rect r="r" b="b" t="t" l="l"/>
              <a:pathLst>
                <a:path h="2372741" w="13578332">
                  <a:moveTo>
                    <a:pt x="0" y="221615"/>
                  </a:moveTo>
                  <a:cubicBezTo>
                    <a:pt x="0" y="99187"/>
                    <a:pt x="99695" y="0"/>
                    <a:pt x="222631" y="0"/>
                  </a:cubicBezTo>
                  <a:lnTo>
                    <a:pt x="13355701" y="0"/>
                  </a:lnTo>
                  <a:lnTo>
                    <a:pt x="13355701" y="6350"/>
                  </a:lnTo>
                  <a:lnTo>
                    <a:pt x="13355701" y="0"/>
                  </a:lnTo>
                  <a:cubicBezTo>
                    <a:pt x="13478636" y="0"/>
                    <a:pt x="13578332" y="99187"/>
                    <a:pt x="13578332" y="221615"/>
                  </a:cubicBezTo>
                  <a:lnTo>
                    <a:pt x="13571982" y="221615"/>
                  </a:lnTo>
                  <a:lnTo>
                    <a:pt x="13578332" y="221615"/>
                  </a:lnTo>
                  <a:lnTo>
                    <a:pt x="13578332" y="2151126"/>
                  </a:lnTo>
                  <a:lnTo>
                    <a:pt x="13571982" y="2151126"/>
                  </a:lnTo>
                  <a:lnTo>
                    <a:pt x="13578332" y="2151126"/>
                  </a:lnTo>
                  <a:cubicBezTo>
                    <a:pt x="13578332" y="2273554"/>
                    <a:pt x="13478636" y="2372741"/>
                    <a:pt x="13355701" y="2372741"/>
                  </a:cubicBezTo>
                  <a:lnTo>
                    <a:pt x="13355701" y="2366391"/>
                  </a:lnTo>
                  <a:lnTo>
                    <a:pt x="13355701" y="2372741"/>
                  </a:lnTo>
                  <a:lnTo>
                    <a:pt x="222631" y="2372741"/>
                  </a:lnTo>
                  <a:lnTo>
                    <a:pt x="222631" y="2366391"/>
                  </a:lnTo>
                  <a:lnTo>
                    <a:pt x="222631" y="2372741"/>
                  </a:lnTo>
                  <a:cubicBezTo>
                    <a:pt x="99695" y="2372741"/>
                    <a:pt x="0" y="2273554"/>
                    <a:pt x="0" y="2151126"/>
                  </a:cubicBezTo>
                  <a:lnTo>
                    <a:pt x="0" y="221615"/>
                  </a:lnTo>
                  <a:lnTo>
                    <a:pt x="6350" y="221615"/>
                  </a:lnTo>
                  <a:lnTo>
                    <a:pt x="0" y="221615"/>
                  </a:lnTo>
                  <a:moveTo>
                    <a:pt x="12700" y="221615"/>
                  </a:moveTo>
                  <a:lnTo>
                    <a:pt x="12700" y="2151126"/>
                  </a:lnTo>
                  <a:lnTo>
                    <a:pt x="6350" y="2151126"/>
                  </a:lnTo>
                  <a:lnTo>
                    <a:pt x="12700" y="2151126"/>
                  </a:lnTo>
                  <a:cubicBezTo>
                    <a:pt x="12700" y="2266442"/>
                    <a:pt x="106680" y="2360041"/>
                    <a:pt x="222631" y="2360041"/>
                  </a:cubicBezTo>
                  <a:lnTo>
                    <a:pt x="13355701" y="2360041"/>
                  </a:lnTo>
                  <a:cubicBezTo>
                    <a:pt x="13471652" y="2360041"/>
                    <a:pt x="13565632" y="2266442"/>
                    <a:pt x="13565632" y="2151126"/>
                  </a:cubicBezTo>
                  <a:lnTo>
                    <a:pt x="13565632" y="221615"/>
                  </a:lnTo>
                  <a:cubicBezTo>
                    <a:pt x="13565632" y="106299"/>
                    <a:pt x="13471652" y="12700"/>
                    <a:pt x="13355701" y="12700"/>
                  </a:cubicBezTo>
                  <a:lnTo>
                    <a:pt x="222631" y="12700"/>
                  </a:lnTo>
                  <a:lnTo>
                    <a:pt x="222631" y="6350"/>
                  </a:lnTo>
                  <a:lnTo>
                    <a:pt x="222631" y="12700"/>
                  </a:lnTo>
                  <a:cubicBezTo>
                    <a:pt x="106680" y="12700"/>
                    <a:pt x="12700" y="106299"/>
                    <a:pt x="12700" y="221615"/>
                  </a:cubicBezTo>
                  <a:close/>
                </a:path>
              </a:pathLst>
            </a:custGeom>
            <a:solidFill>
              <a:srgbClr val="EFD7C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816769" y="7929711"/>
            <a:ext cx="538162" cy="538162"/>
            <a:chOff x="0" y="0"/>
            <a:chExt cx="717550" cy="7175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17550" cy="717550"/>
            </a:xfrm>
            <a:custGeom>
              <a:avLst/>
              <a:gdLst/>
              <a:ahLst/>
              <a:cxnLst/>
              <a:rect r="r" b="b" t="t" l="l"/>
              <a:pathLst>
                <a:path h="717550" w="717550">
                  <a:moveTo>
                    <a:pt x="0" y="358775"/>
                  </a:moveTo>
                  <a:cubicBezTo>
                    <a:pt x="0" y="160655"/>
                    <a:pt x="160655" y="0"/>
                    <a:pt x="358775" y="0"/>
                  </a:cubicBezTo>
                  <a:cubicBezTo>
                    <a:pt x="556895" y="0"/>
                    <a:pt x="717550" y="160655"/>
                    <a:pt x="717550" y="358775"/>
                  </a:cubicBezTo>
                  <a:cubicBezTo>
                    <a:pt x="717550" y="556895"/>
                    <a:pt x="556895" y="717550"/>
                    <a:pt x="358775" y="717550"/>
                  </a:cubicBezTo>
                  <a:cubicBezTo>
                    <a:pt x="160655" y="717550"/>
                    <a:pt x="0" y="556895"/>
                    <a:pt x="0" y="358775"/>
                  </a:cubicBezTo>
                  <a:close/>
                </a:path>
              </a:pathLst>
            </a:custGeom>
            <a:solidFill>
              <a:srgbClr val="EFD7C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0" id="40" descr="preencoded.png"/>
          <p:cNvSpPr/>
          <p:nvPr/>
        </p:nvSpPr>
        <p:spPr>
          <a:xfrm flipH="false" flipV="false" rot="0">
            <a:off x="964704" y="8077646"/>
            <a:ext cx="242144" cy="242144"/>
          </a:xfrm>
          <a:custGeom>
            <a:avLst/>
            <a:gdLst/>
            <a:ahLst/>
            <a:cxnLst/>
            <a:rect r="r" b="b" t="t" l="l"/>
            <a:pathLst>
              <a:path h="242144" w="242144">
                <a:moveTo>
                  <a:pt x="0" y="0"/>
                </a:moveTo>
                <a:lnTo>
                  <a:pt x="242143" y="0"/>
                </a:lnTo>
                <a:lnTo>
                  <a:pt x="242143" y="242144"/>
                </a:lnTo>
                <a:lnTo>
                  <a:pt x="0" y="2421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7692" r="0" b="-7692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816769" y="8637686"/>
            <a:ext cx="2250579" cy="28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Targeted Marketing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16769" y="8977907"/>
            <a:ext cx="9796462" cy="3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Focus on Young Adults and express-shipping users who demonstrate higher engagement and spending potential.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09055"/>
            <a:ext cx="7088237" cy="92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952304"/>
            <a:ext cx="3725764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3,900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3022" y="408964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Total Purchases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749404"/>
            <a:ext cx="372576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Transactions analyzed across all categories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72360" y="2952304"/>
            <a:ext cx="3725764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63145" y="408964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Points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72360" y="4749404"/>
            <a:ext cx="372576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Features tracking customer behavior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584454"/>
            <a:ext cx="3725764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$59.76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3022" y="772179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Average Purchase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8381554"/>
            <a:ext cx="372576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Mean transaction value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72360" y="6584454"/>
            <a:ext cx="3725764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3.75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63145" y="772179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Avg Rating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72360" y="8381554"/>
            <a:ext cx="372576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Customer satisfaction score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9401" y="2622798"/>
            <a:ext cx="3828306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Features Tracked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9401" y="3282554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Customer demographics (Age, Gender, Location)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99401" y="3835301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Purchase details (Category, Amount, Season)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99401" y="4388049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Shopping behavior (Discounts, Reviews, Frequency)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9401" y="4940796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Subscription status and shipping preferences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84145" y="810517"/>
            <a:ext cx="8491091" cy="7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Preparation &amp; Cleaning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84145" y="1845171"/>
            <a:ext cx="236041" cy="37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684145" y="2293888"/>
            <a:ext cx="9777710" cy="28575"/>
            <a:chOff x="0" y="0"/>
            <a:chExt cx="13036947" cy="381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3036931" cy="38100"/>
            </a:xfrm>
            <a:custGeom>
              <a:avLst/>
              <a:gdLst/>
              <a:ahLst/>
              <a:cxnLst/>
              <a:rect r="r" b="b" t="t" l="l"/>
              <a:pathLst>
                <a:path h="38100" w="13036931">
                  <a:moveTo>
                    <a:pt x="0" y="0"/>
                  </a:moveTo>
                  <a:lnTo>
                    <a:pt x="13036931" y="0"/>
                  </a:lnTo>
                  <a:lnTo>
                    <a:pt x="13036931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684145" y="2459534"/>
            <a:ext cx="4081314" cy="37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Loading &amp; Exploration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4145" y="2903190"/>
            <a:ext cx="9777710" cy="83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Imported dataset using pandas and performed initial structure analysis with df.info() and summary statistics.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84145" y="4071342"/>
            <a:ext cx="236041" cy="37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684145" y="4496544"/>
            <a:ext cx="9777710" cy="28575"/>
            <a:chOff x="0" y="0"/>
            <a:chExt cx="13036947" cy="3810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3036931" cy="38100"/>
            </a:xfrm>
            <a:custGeom>
              <a:avLst/>
              <a:gdLst/>
              <a:ahLst/>
              <a:cxnLst/>
              <a:rect r="r" b="b" t="t" l="l"/>
              <a:pathLst>
                <a:path h="38100" w="13036931">
                  <a:moveTo>
                    <a:pt x="0" y="0"/>
                  </a:moveTo>
                  <a:lnTo>
                    <a:pt x="13036931" y="0"/>
                  </a:lnTo>
                  <a:lnTo>
                    <a:pt x="13036931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684145" y="4685705"/>
            <a:ext cx="3404741" cy="37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Missing Data Handling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84145" y="5129361"/>
            <a:ext cx="9777710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Imputed 37 missing Review Rating values using median rating by product category.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84145" y="5919936"/>
            <a:ext cx="236041" cy="37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684145" y="6321475"/>
            <a:ext cx="9777710" cy="28575"/>
            <a:chOff x="0" y="0"/>
            <a:chExt cx="13036947" cy="381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3036931" cy="38100"/>
            </a:xfrm>
            <a:custGeom>
              <a:avLst/>
              <a:gdLst/>
              <a:ahLst/>
              <a:cxnLst/>
              <a:rect r="r" b="b" t="t" l="l"/>
              <a:pathLst>
                <a:path h="38100" w="13036931">
                  <a:moveTo>
                    <a:pt x="0" y="0"/>
                  </a:moveTo>
                  <a:lnTo>
                    <a:pt x="13036931" y="0"/>
                  </a:lnTo>
                  <a:lnTo>
                    <a:pt x="13036931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684145" y="6534299"/>
            <a:ext cx="3085802" cy="37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Feature Engineering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84145" y="6977955"/>
            <a:ext cx="9777710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Created age_group bins and purchase_frequency_days columns for deeper analysis.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84145" y="7768530"/>
            <a:ext cx="236041" cy="37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04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7684145" y="8146554"/>
            <a:ext cx="9777710" cy="28575"/>
            <a:chOff x="0" y="0"/>
            <a:chExt cx="13036947" cy="38100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13036931" cy="38100"/>
            </a:xfrm>
            <a:custGeom>
              <a:avLst/>
              <a:gdLst/>
              <a:ahLst/>
              <a:cxnLst/>
              <a:rect r="r" b="b" t="t" l="l"/>
              <a:pathLst>
                <a:path h="38100" w="13036931">
                  <a:moveTo>
                    <a:pt x="0" y="0"/>
                  </a:moveTo>
                  <a:lnTo>
                    <a:pt x="13036931" y="0"/>
                  </a:lnTo>
                  <a:lnTo>
                    <a:pt x="13036931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" t="0" r="-22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7684145" y="8382892"/>
            <a:ext cx="3166914" cy="37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Database Integration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84145" y="8826550"/>
            <a:ext cx="9777710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Connected to MSSQL Server and loaded cleaned data for SQL analysis.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69380"/>
            <a:ext cx="7088237" cy="92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Revenue Insights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3137595"/>
            <a:ext cx="9505355" cy="5322986"/>
            <a:chOff x="0" y="0"/>
            <a:chExt cx="12673807" cy="709731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2673838" cy="7097268"/>
            </a:xfrm>
            <a:custGeom>
              <a:avLst/>
              <a:gdLst/>
              <a:ahLst/>
              <a:cxnLst/>
              <a:rect r="r" b="b" t="t" l="l"/>
              <a:pathLst>
                <a:path h="7097268" w="12673838">
                  <a:moveTo>
                    <a:pt x="0" y="0"/>
                  </a:moveTo>
                  <a:lnTo>
                    <a:pt x="12673838" y="0"/>
                  </a:lnTo>
                  <a:lnTo>
                    <a:pt x="12673838" y="7097268"/>
                  </a:lnTo>
                  <a:lnTo>
                    <a:pt x="0" y="7097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198870" y="308312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Findings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98870" y="3742879"/>
            <a:ext cx="6106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Male customers generate 2.1x more revenue than female customers, representing a significant opportunity for targeted marketing.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98870" y="5358854"/>
            <a:ext cx="6106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Despite lower total revenue, subscribers maintain similar average spend ($59) to non-subscribers, suggesting quality over quantity.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134964"/>
            <a:ext cx="9445526" cy="181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Segmentation Analysis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45475" y="3365450"/>
            <a:ext cx="4590455" cy="3193256"/>
            <a:chOff x="0" y="0"/>
            <a:chExt cx="6120607" cy="4257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107811" cy="4244975"/>
            </a:xfrm>
            <a:custGeom>
              <a:avLst/>
              <a:gdLst/>
              <a:ahLst/>
              <a:cxnLst/>
              <a:rect r="r" b="b" t="t" l="l"/>
              <a:pathLst>
                <a:path h="4244975" w="6107811">
                  <a:moveTo>
                    <a:pt x="0" y="340233"/>
                  </a:moveTo>
                  <a:cubicBezTo>
                    <a:pt x="0" y="152273"/>
                    <a:pt x="152527" y="0"/>
                    <a:pt x="340487" y="0"/>
                  </a:cubicBezTo>
                  <a:lnTo>
                    <a:pt x="5767324" y="0"/>
                  </a:lnTo>
                  <a:cubicBezTo>
                    <a:pt x="5955411" y="0"/>
                    <a:pt x="6107811" y="152273"/>
                    <a:pt x="6107811" y="340233"/>
                  </a:cubicBezTo>
                  <a:lnTo>
                    <a:pt x="6107811" y="3904742"/>
                  </a:lnTo>
                  <a:cubicBezTo>
                    <a:pt x="6107811" y="4092702"/>
                    <a:pt x="5955284" y="4244975"/>
                    <a:pt x="5767324" y="4244975"/>
                  </a:cubicBezTo>
                  <a:lnTo>
                    <a:pt x="340487" y="4244975"/>
                  </a:lnTo>
                  <a:cubicBezTo>
                    <a:pt x="152527" y="4244975"/>
                    <a:pt x="0" y="4092702"/>
                    <a:pt x="0" y="3904742"/>
                  </a:cubicBezTo>
                  <a:close/>
                </a:path>
              </a:pathLst>
            </a:custGeom>
            <a:solidFill>
              <a:srgbClr val="C6C9DC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20511" cy="4257675"/>
            </a:xfrm>
            <a:custGeom>
              <a:avLst/>
              <a:gdLst/>
              <a:ahLst/>
              <a:cxnLst/>
              <a:rect r="r" b="b" t="t" l="l"/>
              <a:pathLst>
                <a:path h="4257675" w="6120511">
                  <a:moveTo>
                    <a:pt x="0" y="346583"/>
                  </a:moveTo>
                  <a:cubicBezTo>
                    <a:pt x="0" y="155194"/>
                    <a:pt x="155321" y="0"/>
                    <a:pt x="346837" y="0"/>
                  </a:cubicBezTo>
                  <a:lnTo>
                    <a:pt x="5773674" y="0"/>
                  </a:lnTo>
                  <a:lnTo>
                    <a:pt x="5773674" y="6350"/>
                  </a:lnTo>
                  <a:lnTo>
                    <a:pt x="5773674" y="0"/>
                  </a:lnTo>
                  <a:cubicBezTo>
                    <a:pt x="5965190" y="0"/>
                    <a:pt x="6120511" y="155194"/>
                    <a:pt x="6120511" y="346583"/>
                  </a:cubicBezTo>
                  <a:lnTo>
                    <a:pt x="6114161" y="346583"/>
                  </a:lnTo>
                  <a:lnTo>
                    <a:pt x="6120511" y="346583"/>
                  </a:lnTo>
                  <a:lnTo>
                    <a:pt x="6120511" y="3911092"/>
                  </a:lnTo>
                  <a:lnTo>
                    <a:pt x="6114161" y="3911092"/>
                  </a:lnTo>
                  <a:lnTo>
                    <a:pt x="6120511" y="3911092"/>
                  </a:lnTo>
                  <a:cubicBezTo>
                    <a:pt x="6120511" y="4102481"/>
                    <a:pt x="5965190" y="4257675"/>
                    <a:pt x="5773674" y="4257675"/>
                  </a:cubicBezTo>
                  <a:lnTo>
                    <a:pt x="5773674" y="4251325"/>
                  </a:lnTo>
                  <a:lnTo>
                    <a:pt x="5773674" y="4257675"/>
                  </a:lnTo>
                  <a:lnTo>
                    <a:pt x="346837" y="4257675"/>
                  </a:lnTo>
                  <a:lnTo>
                    <a:pt x="346837" y="4251325"/>
                  </a:lnTo>
                  <a:lnTo>
                    <a:pt x="346837" y="4257675"/>
                  </a:lnTo>
                  <a:cubicBezTo>
                    <a:pt x="155321" y="4257675"/>
                    <a:pt x="0" y="4102481"/>
                    <a:pt x="0" y="3911092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3911092"/>
                  </a:lnTo>
                  <a:lnTo>
                    <a:pt x="6350" y="3911092"/>
                  </a:lnTo>
                  <a:lnTo>
                    <a:pt x="12700" y="3911092"/>
                  </a:lnTo>
                  <a:cubicBezTo>
                    <a:pt x="12700" y="4095496"/>
                    <a:pt x="162306" y="4244975"/>
                    <a:pt x="346837" y="4244975"/>
                  </a:cubicBezTo>
                  <a:lnTo>
                    <a:pt x="5773674" y="4244975"/>
                  </a:lnTo>
                  <a:cubicBezTo>
                    <a:pt x="5958205" y="4244975"/>
                    <a:pt x="6107811" y="4095496"/>
                    <a:pt x="6107811" y="3911092"/>
                  </a:cubicBezTo>
                  <a:lnTo>
                    <a:pt x="6107811" y="346583"/>
                  </a:lnTo>
                  <a:cubicBezTo>
                    <a:pt x="6107938" y="162179"/>
                    <a:pt x="5958332" y="12700"/>
                    <a:pt x="5773674" y="12700"/>
                  </a:cubicBezTo>
                  <a:lnTo>
                    <a:pt x="346837" y="12700"/>
                  </a:lnTo>
                  <a:lnTo>
                    <a:pt x="346837" y="6350"/>
                  </a:lnTo>
                  <a:lnTo>
                    <a:pt x="346837" y="12700"/>
                  </a:lnTo>
                  <a:cubicBezTo>
                    <a:pt x="162306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ACAFC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8143280" y="364420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Loyal Customers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43280" y="4190554"/>
            <a:ext cx="399484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3,116 customers (80%)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43280" y="4814292"/>
            <a:ext cx="3994845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Established base with consistent purchase history driving core revenue.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709922" y="3365450"/>
            <a:ext cx="4590604" cy="3193256"/>
            <a:chOff x="0" y="0"/>
            <a:chExt cx="6120805" cy="4257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108065" cy="4244975"/>
            </a:xfrm>
            <a:custGeom>
              <a:avLst/>
              <a:gdLst/>
              <a:ahLst/>
              <a:cxnLst/>
              <a:rect r="r" b="b" t="t" l="l"/>
              <a:pathLst>
                <a:path h="4244975" w="6108065">
                  <a:moveTo>
                    <a:pt x="0" y="340233"/>
                  </a:moveTo>
                  <a:cubicBezTo>
                    <a:pt x="0" y="152273"/>
                    <a:pt x="152527" y="0"/>
                    <a:pt x="340487" y="0"/>
                  </a:cubicBezTo>
                  <a:lnTo>
                    <a:pt x="5767578" y="0"/>
                  </a:lnTo>
                  <a:cubicBezTo>
                    <a:pt x="5955665" y="0"/>
                    <a:pt x="6108065" y="152273"/>
                    <a:pt x="6108065" y="340233"/>
                  </a:cubicBezTo>
                  <a:lnTo>
                    <a:pt x="6108065" y="3904742"/>
                  </a:lnTo>
                  <a:cubicBezTo>
                    <a:pt x="6108065" y="4092702"/>
                    <a:pt x="5955538" y="4244975"/>
                    <a:pt x="5767578" y="4244975"/>
                  </a:cubicBezTo>
                  <a:lnTo>
                    <a:pt x="340487" y="4244975"/>
                  </a:lnTo>
                  <a:cubicBezTo>
                    <a:pt x="152527" y="4244975"/>
                    <a:pt x="0" y="4092702"/>
                    <a:pt x="0" y="3904742"/>
                  </a:cubicBezTo>
                  <a:close/>
                </a:path>
              </a:pathLst>
            </a:custGeom>
            <a:solidFill>
              <a:srgbClr val="C4D5EF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20765" cy="4257675"/>
            </a:xfrm>
            <a:custGeom>
              <a:avLst/>
              <a:gdLst/>
              <a:ahLst/>
              <a:cxnLst/>
              <a:rect r="r" b="b" t="t" l="l"/>
              <a:pathLst>
                <a:path h="4257675" w="6120765">
                  <a:moveTo>
                    <a:pt x="0" y="346583"/>
                  </a:moveTo>
                  <a:cubicBezTo>
                    <a:pt x="0" y="155194"/>
                    <a:pt x="155321" y="0"/>
                    <a:pt x="346837" y="0"/>
                  </a:cubicBezTo>
                  <a:lnTo>
                    <a:pt x="5773928" y="0"/>
                  </a:lnTo>
                  <a:lnTo>
                    <a:pt x="5773928" y="6350"/>
                  </a:lnTo>
                  <a:lnTo>
                    <a:pt x="5773928" y="0"/>
                  </a:lnTo>
                  <a:cubicBezTo>
                    <a:pt x="5965444" y="0"/>
                    <a:pt x="6120765" y="155194"/>
                    <a:pt x="6120765" y="346583"/>
                  </a:cubicBezTo>
                  <a:lnTo>
                    <a:pt x="6114415" y="346583"/>
                  </a:lnTo>
                  <a:lnTo>
                    <a:pt x="6120765" y="346583"/>
                  </a:lnTo>
                  <a:lnTo>
                    <a:pt x="6120765" y="3911092"/>
                  </a:lnTo>
                  <a:lnTo>
                    <a:pt x="6114415" y="3911092"/>
                  </a:lnTo>
                  <a:lnTo>
                    <a:pt x="6120765" y="3911092"/>
                  </a:lnTo>
                  <a:cubicBezTo>
                    <a:pt x="6120765" y="4102481"/>
                    <a:pt x="5965444" y="4257675"/>
                    <a:pt x="5773928" y="4257675"/>
                  </a:cubicBezTo>
                  <a:lnTo>
                    <a:pt x="5773928" y="4251325"/>
                  </a:lnTo>
                  <a:lnTo>
                    <a:pt x="5773928" y="4257675"/>
                  </a:lnTo>
                  <a:lnTo>
                    <a:pt x="346837" y="4257675"/>
                  </a:lnTo>
                  <a:lnTo>
                    <a:pt x="346837" y="4251325"/>
                  </a:lnTo>
                  <a:lnTo>
                    <a:pt x="346837" y="4257675"/>
                  </a:lnTo>
                  <a:cubicBezTo>
                    <a:pt x="155321" y="4257675"/>
                    <a:pt x="0" y="4102481"/>
                    <a:pt x="0" y="3911092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3911092"/>
                  </a:lnTo>
                  <a:lnTo>
                    <a:pt x="6350" y="3911092"/>
                  </a:lnTo>
                  <a:lnTo>
                    <a:pt x="12700" y="3911092"/>
                  </a:lnTo>
                  <a:cubicBezTo>
                    <a:pt x="12700" y="4095496"/>
                    <a:pt x="162306" y="4244975"/>
                    <a:pt x="346837" y="4244975"/>
                  </a:cubicBezTo>
                  <a:lnTo>
                    <a:pt x="5773928" y="4244975"/>
                  </a:lnTo>
                  <a:cubicBezTo>
                    <a:pt x="5958459" y="4244975"/>
                    <a:pt x="6108065" y="4095496"/>
                    <a:pt x="6108065" y="3911092"/>
                  </a:cubicBezTo>
                  <a:lnTo>
                    <a:pt x="6108065" y="346583"/>
                  </a:lnTo>
                  <a:cubicBezTo>
                    <a:pt x="6108065" y="162179"/>
                    <a:pt x="5958459" y="12700"/>
                    <a:pt x="5773928" y="12700"/>
                  </a:cubicBezTo>
                  <a:lnTo>
                    <a:pt x="346837" y="12700"/>
                  </a:lnTo>
                  <a:lnTo>
                    <a:pt x="346837" y="6350"/>
                  </a:lnTo>
                  <a:lnTo>
                    <a:pt x="346837" y="12700"/>
                  </a:lnTo>
                  <a:cubicBezTo>
                    <a:pt x="162306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AABBD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3007728" y="3644205"/>
            <a:ext cx="3867001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Returning Customers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07728" y="4190554"/>
            <a:ext cx="399499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701 customers (18%)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07728" y="4814292"/>
            <a:ext cx="399499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Growing segment showing repeat purchase behavior and conversion potential.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45475" y="6832699"/>
            <a:ext cx="9455051" cy="2286000"/>
            <a:chOff x="0" y="0"/>
            <a:chExt cx="12606735" cy="3048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12594082" cy="3035300"/>
            </a:xfrm>
            <a:custGeom>
              <a:avLst/>
              <a:gdLst/>
              <a:ahLst/>
              <a:cxnLst/>
              <a:rect r="r" b="b" t="t" l="l"/>
              <a:pathLst>
                <a:path h="3035300" w="12594082">
                  <a:moveTo>
                    <a:pt x="0" y="340233"/>
                  </a:moveTo>
                  <a:cubicBezTo>
                    <a:pt x="0" y="152400"/>
                    <a:pt x="152781" y="0"/>
                    <a:pt x="341376" y="0"/>
                  </a:cubicBezTo>
                  <a:lnTo>
                    <a:pt x="12252706" y="0"/>
                  </a:lnTo>
                  <a:cubicBezTo>
                    <a:pt x="12441174" y="0"/>
                    <a:pt x="12594082" y="152400"/>
                    <a:pt x="12594082" y="340233"/>
                  </a:cubicBezTo>
                  <a:lnTo>
                    <a:pt x="12594082" y="2695067"/>
                  </a:lnTo>
                  <a:cubicBezTo>
                    <a:pt x="12594082" y="2883027"/>
                    <a:pt x="12441301" y="3035300"/>
                    <a:pt x="12252706" y="3035300"/>
                  </a:cubicBezTo>
                  <a:lnTo>
                    <a:pt x="341376" y="3035300"/>
                  </a:lnTo>
                  <a:cubicBezTo>
                    <a:pt x="152781" y="3035300"/>
                    <a:pt x="0" y="2882900"/>
                    <a:pt x="0" y="2695067"/>
                  </a:cubicBezTo>
                  <a:close/>
                </a:path>
              </a:pathLst>
            </a:custGeom>
            <a:solidFill>
              <a:srgbClr val="E0F5FB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06782" cy="3048000"/>
            </a:xfrm>
            <a:custGeom>
              <a:avLst/>
              <a:gdLst/>
              <a:ahLst/>
              <a:cxnLst/>
              <a:rect r="r" b="b" t="t" l="l"/>
              <a:pathLst>
                <a:path h="3048000" w="12606782">
                  <a:moveTo>
                    <a:pt x="0" y="346583"/>
                  </a:moveTo>
                  <a:cubicBezTo>
                    <a:pt x="0" y="155194"/>
                    <a:pt x="155702" y="0"/>
                    <a:pt x="347726" y="0"/>
                  </a:cubicBezTo>
                  <a:lnTo>
                    <a:pt x="12259056" y="0"/>
                  </a:lnTo>
                  <a:lnTo>
                    <a:pt x="12259056" y="6350"/>
                  </a:lnTo>
                  <a:lnTo>
                    <a:pt x="12259056" y="0"/>
                  </a:lnTo>
                  <a:cubicBezTo>
                    <a:pt x="12451080" y="0"/>
                    <a:pt x="12606782" y="155194"/>
                    <a:pt x="12606782" y="346583"/>
                  </a:cubicBezTo>
                  <a:lnTo>
                    <a:pt x="12600432" y="346583"/>
                  </a:lnTo>
                  <a:lnTo>
                    <a:pt x="12606782" y="346583"/>
                  </a:lnTo>
                  <a:lnTo>
                    <a:pt x="12606782" y="2701417"/>
                  </a:lnTo>
                  <a:lnTo>
                    <a:pt x="12600432" y="2701417"/>
                  </a:lnTo>
                  <a:lnTo>
                    <a:pt x="12606782" y="2701417"/>
                  </a:lnTo>
                  <a:cubicBezTo>
                    <a:pt x="12606782" y="2892806"/>
                    <a:pt x="12451080" y="3048000"/>
                    <a:pt x="12259056" y="3048000"/>
                  </a:cubicBezTo>
                  <a:lnTo>
                    <a:pt x="12259056" y="3041650"/>
                  </a:lnTo>
                  <a:lnTo>
                    <a:pt x="12259056" y="3048000"/>
                  </a:lnTo>
                  <a:lnTo>
                    <a:pt x="347726" y="3048000"/>
                  </a:lnTo>
                  <a:lnTo>
                    <a:pt x="347726" y="3041650"/>
                  </a:lnTo>
                  <a:lnTo>
                    <a:pt x="347726" y="3048000"/>
                  </a:lnTo>
                  <a:cubicBezTo>
                    <a:pt x="155702" y="3048000"/>
                    <a:pt x="0" y="2892806"/>
                    <a:pt x="0" y="2701417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2701417"/>
                  </a:lnTo>
                  <a:lnTo>
                    <a:pt x="6350" y="2701417"/>
                  </a:lnTo>
                  <a:lnTo>
                    <a:pt x="12700" y="2701417"/>
                  </a:lnTo>
                  <a:cubicBezTo>
                    <a:pt x="12700" y="2885821"/>
                    <a:pt x="162687" y="3035300"/>
                    <a:pt x="347726" y="3035300"/>
                  </a:cubicBezTo>
                  <a:lnTo>
                    <a:pt x="12259056" y="3035300"/>
                  </a:lnTo>
                  <a:cubicBezTo>
                    <a:pt x="12444095" y="3035300"/>
                    <a:pt x="12594082" y="2885821"/>
                    <a:pt x="12594082" y="2701417"/>
                  </a:cubicBezTo>
                  <a:lnTo>
                    <a:pt x="12594082" y="346583"/>
                  </a:lnTo>
                  <a:cubicBezTo>
                    <a:pt x="12594082" y="162179"/>
                    <a:pt x="12444095" y="12700"/>
                    <a:pt x="12259056" y="12700"/>
                  </a:cubicBezTo>
                  <a:lnTo>
                    <a:pt x="347726" y="12700"/>
                  </a:lnTo>
                  <a:lnTo>
                    <a:pt x="347726" y="6350"/>
                  </a:lnTo>
                  <a:lnTo>
                    <a:pt x="347726" y="12700"/>
                  </a:lnTo>
                  <a:cubicBezTo>
                    <a:pt x="162687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C6DB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8143280" y="711145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New Customers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43280" y="7657802"/>
            <a:ext cx="885944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83 customers (2%)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43280" y="8281541"/>
            <a:ext cx="885944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Fresh acquisition opportunities requiring nurturing strategies.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23020" y="627609"/>
            <a:ext cx="6456015" cy="75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3020" y="1959917"/>
            <a:ext cx="2971502" cy="3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Top-Rated Products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23020" y="2726085"/>
            <a:ext cx="117574" cy="117574"/>
            <a:chOff x="0" y="0"/>
            <a:chExt cx="156765" cy="156765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56718" cy="156718"/>
            </a:xfrm>
            <a:custGeom>
              <a:avLst/>
              <a:gdLst/>
              <a:ahLst/>
              <a:cxnLst/>
              <a:rect r="r" b="b" t="t" l="l"/>
              <a:pathLst>
                <a:path h="156718" w="156718">
                  <a:moveTo>
                    <a:pt x="0" y="0"/>
                  </a:moveTo>
                  <a:lnTo>
                    <a:pt x="156718" y="0"/>
                  </a:lnTo>
                  <a:lnTo>
                    <a:pt x="156718" y="156718"/>
                  </a:lnTo>
                  <a:lnTo>
                    <a:pt x="0" y="15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9" b="-2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75742" y="2591693"/>
            <a:ext cx="2939802" cy="3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Gloves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5742" y="3127474"/>
            <a:ext cx="7681466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3.86 average rating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23020" y="4175075"/>
            <a:ext cx="117574" cy="117574"/>
            <a:chOff x="0" y="0"/>
            <a:chExt cx="156765" cy="156765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56718" cy="156718"/>
            </a:xfrm>
            <a:custGeom>
              <a:avLst/>
              <a:gdLst/>
              <a:ahLst/>
              <a:cxnLst/>
              <a:rect r="r" b="b" t="t" l="l"/>
              <a:pathLst>
                <a:path h="156718" w="156718">
                  <a:moveTo>
                    <a:pt x="0" y="0"/>
                  </a:moveTo>
                  <a:lnTo>
                    <a:pt x="156718" y="0"/>
                  </a:lnTo>
                  <a:lnTo>
                    <a:pt x="156718" y="156718"/>
                  </a:lnTo>
                  <a:lnTo>
                    <a:pt x="0" y="15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9" b="-29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75742" y="4040684"/>
            <a:ext cx="2939802" cy="3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Sandals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5742" y="4576465"/>
            <a:ext cx="7681466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3.84 average rating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23020" y="5624066"/>
            <a:ext cx="117574" cy="117574"/>
            <a:chOff x="0" y="0"/>
            <a:chExt cx="156765" cy="156765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56718" cy="156718"/>
            </a:xfrm>
            <a:custGeom>
              <a:avLst/>
              <a:gdLst/>
              <a:ahLst/>
              <a:cxnLst/>
              <a:rect r="r" b="b" t="t" l="l"/>
              <a:pathLst>
                <a:path h="156718" w="156718">
                  <a:moveTo>
                    <a:pt x="0" y="0"/>
                  </a:moveTo>
                  <a:lnTo>
                    <a:pt x="156718" y="0"/>
                  </a:lnTo>
                  <a:lnTo>
                    <a:pt x="156718" y="156718"/>
                  </a:lnTo>
                  <a:lnTo>
                    <a:pt x="0" y="15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9" b="-29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75742" y="5489674"/>
            <a:ext cx="2939802" cy="3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5742" y="6025455"/>
            <a:ext cx="7681466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3.82 average rating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23020" y="7073056"/>
            <a:ext cx="117574" cy="117574"/>
            <a:chOff x="0" y="0"/>
            <a:chExt cx="156765" cy="156765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56718" cy="156718"/>
            </a:xfrm>
            <a:custGeom>
              <a:avLst/>
              <a:gdLst/>
              <a:ahLst/>
              <a:cxnLst/>
              <a:rect r="r" b="b" t="t" l="l"/>
              <a:pathLst>
                <a:path h="156718" w="156718">
                  <a:moveTo>
                    <a:pt x="0" y="0"/>
                  </a:moveTo>
                  <a:lnTo>
                    <a:pt x="156718" y="0"/>
                  </a:lnTo>
                  <a:lnTo>
                    <a:pt x="156718" y="156718"/>
                  </a:lnTo>
                  <a:lnTo>
                    <a:pt x="0" y="15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9" b="-29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75742" y="6938665"/>
            <a:ext cx="2939802" cy="3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5742" y="7474446"/>
            <a:ext cx="7681466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3.80 average rating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23020" y="8522048"/>
            <a:ext cx="117574" cy="117574"/>
            <a:chOff x="0" y="0"/>
            <a:chExt cx="156765" cy="156765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56718" cy="156718"/>
            </a:xfrm>
            <a:custGeom>
              <a:avLst/>
              <a:gdLst/>
              <a:ahLst/>
              <a:cxnLst/>
              <a:rect r="r" b="b" t="t" l="l"/>
              <a:pathLst>
                <a:path h="156718" w="156718">
                  <a:moveTo>
                    <a:pt x="0" y="0"/>
                  </a:moveTo>
                  <a:lnTo>
                    <a:pt x="156718" y="0"/>
                  </a:lnTo>
                  <a:lnTo>
                    <a:pt x="156718" y="156718"/>
                  </a:lnTo>
                  <a:lnTo>
                    <a:pt x="0" y="15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9" b="-29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175742" y="8387655"/>
            <a:ext cx="2939802" cy="3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Skirt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5742" y="8923436"/>
            <a:ext cx="7681466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3.78 average rating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40316" y="1959917"/>
            <a:ext cx="2939802" cy="37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Category Leaders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40316" y="2495699"/>
            <a:ext cx="803418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3D3E44"/>
                </a:solidFill>
                <a:latin typeface="Inter Bold"/>
                <a:ea typeface="Inter Bold"/>
                <a:cs typeface="Inter Bold"/>
                <a:sym typeface="Inter Bold"/>
              </a:rPr>
              <a:t>Clothing:</a:t>
            </a: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 Blouse (171 orders), Pants (171), Shirt (169)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40316" y="2954239"/>
            <a:ext cx="803418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3D3E44"/>
                </a:solidFill>
                <a:latin typeface="Inter Bold"/>
                <a:ea typeface="Inter Bold"/>
                <a:cs typeface="Inter Bold"/>
                <a:sym typeface="Inter Bold"/>
              </a:rPr>
              <a:t>Accessories:</a:t>
            </a: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 Jewelry (171), Belt (161), Sunglasses (161)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40316" y="3412777"/>
            <a:ext cx="803418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3D3E44"/>
                </a:solidFill>
                <a:latin typeface="Inter Bold"/>
                <a:ea typeface="Inter Bold"/>
                <a:cs typeface="Inter Bold"/>
                <a:sym typeface="Inter Bold"/>
              </a:rPr>
              <a:t>Footwear:</a:t>
            </a: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 Sandals (160), Shoes (150), Sneakers (145)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40316" y="3871318"/>
            <a:ext cx="8034189" cy="45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3D3E44"/>
                </a:solidFill>
                <a:latin typeface="Inter Bold"/>
                <a:ea typeface="Inter Bold"/>
                <a:cs typeface="Inter Bold"/>
                <a:sym typeface="Inter Bold"/>
              </a:rPr>
              <a:t>Outerwear:</a:t>
            </a:r>
            <a:r>
              <a:rPr lang="en-US" sz="18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 Jacket (163), Coat (161)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98735" y="461219"/>
            <a:ext cx="5768131" cy="54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Discount Strategy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5500" y="2526209"/>
            <a:ext cx="2104430" cy="3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50%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534519" y="1390204"/>
            <a:ext cx="2566541" cy="2566541"/>
            <a:chOff x="0" y="0"/>
            <a:chExt cx="3422055" cy="3422055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3422015" cy="3422015"/>
            </a:xfrm>
            <a:custGeom>
              <a:avLst/>
              <a:gdLst/>
              <a:ahLst/>
              <a:cxnLst/>
              <a:rect r="r" b="b" t="t" l="l"/>
              <a:pathLst>
                <a:path h="3422015" w="3422015">
                  <a:moveTo>
                    <a:pt x="0" y="0"/>
                  </a:moveTo>
                  <a:lnTo>
                    <a:pt x="3422015" y="0"/>
                  </a:lnTo>
                  <a:lnTo>
                    <a:pt x="3422015" y="3422015"/>
                  </a:lnTo>
                  <a:lnTo>
                    <a:pt x="0" y="3422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748534" y="4160936"/>
            <a:ext cx="2138660" cy="27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25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8735" y="4483150"/>
            <a:ext cx="8438258" cy="33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3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Highest discount rate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17772" y="2526209"/>
            <a:ext cx="2104430" cy="3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49.7%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186791" y="1390204"/>
            <a:ext cx="2566541" cy="2566541"/>
            <a:chOff x="0" y="0"/>
            <a:chExt cx="3422055" cy="3422055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3422015" cy="3422015"/>
            </a:xfrm>
            <a:custGeom>
              <a:avLst/>
              <a:gdLst/>
              <a:ahLst/>
              <a:cxnLst/>
              <a:rect r="r" b="b" t="t" l="l"/>
              <a:pathLst>
                <a:path h="3422015" w="3422015">
                  <a:moveTo>
                    <a:pt x="0" y="0"/>
                  </a:moveTo>
                  <a:lnTo>
                    <a:pt x="3422015" y="0"/>
                  </a:lnTo>
                  <a:lnTo>
                    <a:pt x="3422015" y="3422015"/>
                  </a:lnTo>
                  <a:lnTo>
                    <a:pt x="0" y="3422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-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400658" y="4160936"/>
            <a:ext cx="2138660" cy="27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25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Sneakers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50859" y="4483150"/>
            <a:ext cx="8438406" cy="33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3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Discount dependency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65500" y="6335017"/>
            <a:ext cx="2104430" cy="3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49.1%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3534519" y="5199012"/>
            <a:ext cx="2566541" cy="2566541"/>
            <a:chOff x="0" y="0"/>
            <a:chExt cx="3422055" cy="3422055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3422015" cy="3422015"/>
            </a:xfrm>
            <a:custGeom>
              <a:avLst/>
              <a:gdLst/>
              <a:ahLst/>
              <a:cxnLst/>
              <a:rect r="r" b="b" t="t" l="l"/>
              <a:pathLst>
                <a:path h="3422015" w="3422015">
                  <a:moveTo>
                    <a:pt x="0" y="0"/>
                  </a:moveTo>
                  <a:lnTo>
                    <a:pt x="3422015" y="0"/>
                  </a:lnTo>
                  <a:lnTo>
                    <a:pt x="3422015" y="3422015"/>
                  </a:lnTo>
                  <a:lnTo>
                    <a:pt x="0" y="3422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-1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748534" y="7969746"/>
            <a:ext cx="2138660" cy="27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25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8735" y="8291959"/>
            <a:ext cx="8438258" cy="33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3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Promotional reliance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17772" y="6335017"/>
            <a:ext cx="2104430" cy="36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48.2%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186791" y="5199012"/>
            <a:ext cx="2566541" cy="2566541"/>
            <a:chOff x="0" y="0"/>
            <a:chExt cx="3422055" cy="3422055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3422015" cy="3422015"/>
            </a:xfrm>
            <a:custGeom>
              <a:avLst/>
              <a:gdLst/>
              <a:ahLst/>
              <a:cxnLst/>
              <a:rect r="r" b="b" t="t" l="l"/>
              <a:pathLst>
                <a:path h="3422015" w="3422015">
                  <a:moveTo>
                    <a:pt x="0" y="0"/>
                  </a:moveTo>
                  <a:lnTo>
                    <a:pt x="3422015" y="0"/>
                  </a:lnTo>
                  <a:lnTo>
                    <a:pt x="3422015" y="3422015"/>
                  </a:lnTo>
                  <a:lnTo>
                    <a:pt x="0" y="3422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-1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400658" y="7969746"/>
            <a:ext cx="2138660" cy="27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25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Sweater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50859" y="8291959"/>
            <a:ext cx="8438406" cy="33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312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Discount-driven sales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98735" y="8815387"/>
            <a:ext cx="17090529" cy="1000720"/>
            <a:chOff x="0" y="0"/>
            <a:chExt cx="22787372" cy="13342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787356" cy="1334389"/>
            </a:xfrm>
            <a:custGeom>
              <a:avLst/>
              <a:gdLst/>
              <a:ahLst/>
              <a:cxnLst/>
              <a:rect r="r" b="b" t="t" l="l"/>
              <a:pathLst>
                <a:path h="1334389" w="22787356">
                  <a:moveTo>
                    <a:pt x="0" y="205359"/>
                  </a:moveTo>
                  <a:cubicBezTo>
                    <a:pt x="0" y="91948"/>
                    <a:pt x="91948" y="0"/>
                    <a:pt x="205359" y="0"/>
                  </a:cubicBezTo>
                  <a:lnTo>
                    <a:pt x="22581997" y="0"/>
                  </a:lnTo>
                  <a:cubicBezTo>
                    <a:pt x="22695408" y="0"/>
                    <a:pt x="22787356" y="91948"/>
                    <a:pt x="22787356" y="205359"/>
                  </a:cubicBezTo>
                  <a:lnTo>
                    <a:pt x="22787356" y="1129030"/>
                  </a:lnTo>
                  <a:cubicBezTo>
                    <a:pt x="22787356" y="1242441"/>
                    <a:pt x="22695408" y="1334389"/>
                    <a:pt x="22581997" y="1334389"/>
                  </a:cubicBezTo>
                  <a:lnTo>
                    <a:pt x="205359" y="1334389"/>
                  </a:lnTo>
                  <a:cubicBezTo>
                    <a:pt x="91948" y="1334262"/>
                    <a:pt x="0" y="1242314"/>
                    <a:pt x="0" y="1129030"/>
                  </a:cubicBezTo>
                  <a:close/>
                </a:path>
              </a:pathLst>
            </a:custGeom>
            <a:solidFill>
              <a:srgbClr val="D0D2E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769739" y="9069884"/>
            <a:ext cx="213866" cy="171004"/>
            <a:chOff x="0" y="0"/>
            <a:chExt cx="285155" cy="228005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285115" cy="227965"/>
            </a:xfrm>
            <a:custGeom>
              <a:avLst/>
              <a:gdLst/>
              <a:ahLst/>
              <a:cxnLst/>
              <a:rect r="r" b="b" t="t" l="l"/>
              <a:pathLst>
                <a:path h="227965" w="285115">
                  <a:moveTo>
                    <a:pt x="0" y="0"/>
                  </a:moveTo>
                  <a:lnTo>
                    <a:pt x="285115" y="0"/>
                  </a:lnTo>
                  <a:lnTo>
                    <a:pt x="285115" y="227965"/>
                  </a:lnTo>
                  <a:lnTo>
                    <a:pt x="0" y="22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163" r="-14" b="-118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54609" y="8971955"/>
            <a:ext cx="16363652" cy="60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Critical Insight:</a:t>
            </a:r>
            <a:r>
              <a:rPr lang="en-US" sz="131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863 customers used discounts but still spent above average ($60+), indicating price sensitivity doesn't always correlate with lower spending. Balance promotional strategy to protect margins while driving volume.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70172" y="517029"/>
            <a:ext cx="7909471" cy="60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 Group Revenue Distribution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0172" y="1507926"/>
            <a:ext cx="16947654" cy="9490621"/>
            <a:chOff x="0" y="0"/>
            <a:chExt cx="22596872" cy="1265416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22596856" cy="12654153"/>
            </a:xfrm>
            <a:custGeom>
              <a:avLst/>
              <a:gdLst/>
              <a:ahLst/>
              <a:cxnLst/>
              <a:rect r="r" b="b" t="t" l="l"/>
              <a:pathLst>
                <a:path h="12654153" w="22596856">
                  <a:moveTo>
                    <a:pt x="0" y="0"/>
                  </a:moveTo>
                  <a:lnTo>
                    <a:pt x="22596856" y="0"/>
                  </a:lnTo>
                  <a:lnTo>
                    <a:pt x="22596856" y="12654153"/>
                  </a:lnTo>
                  <a:lnTo>
                    <a:pt x="0" y="1265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" t="0" r="-1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0172" y="11156751"/>
            <a:ext cx="16947654" cy="67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Revenue distribution is remarkably balanced across age groups, with Young Adults leading slightly. This suggests broad market appeal and opportunities for age-specific marketing campaigns.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57027"/>
            <a:ext cx="11743581" cy="92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7476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Shipping &amp; Subscription Insights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3106191"/>
            <a:ext cx="7843986" cy="2570112"/>
            <a:chOff x="0" y="0"/>
            <a:chExt cx="10458648" cy="34268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407777" cy="3376041"/>
            </a:xfrm>
            <a:custGeom>
              <a:avLst/>
              <a:gdLst/>
              <a:ahLst/>
              <a:cxnLst/>
              <a:rect r="r" b="b" t="t" l="l"/>
              <a:pathLst>
                <a:path h="3376041" w="10407777">
                  <a:moveTo>
                    <a:pt x="0" y="340233"/>
                  </a:moveTo>
                  <a:cubicBezTo>
                    <a:pt x="0" y="152273"/>
                    <a:pt x="153924" y="0"/>
                    <a:pt x="343662" y="0"/>
                  </a:cubicBezTo>
                  <a:lnTo>
                    <a:pt x="10064115" y="0"/>
                  </a:lnTo>
                  <a:cubicBezTo>
                    <a:pt x="10253980" y="0"/>
                    <a:pt x="10407777" y="152273"/>
                    <a:pt x="10407777" y="340233"/>
                  </a:cubicBezTo>
                  <a:lnTo>
                    <a:pt x="10407777" y="3035808"/>
                  </a:lnTo>
                  <a:cubicBezTo>
                    <a:pt x="10407777" y="3223768"/>
                    <a:pt x="10253853" y="3376041"/>
                    <a:pt x="10064115" y="3376041"/>
                  </a:cubicBezTo>
                  <a:lnTo>
                    <a:pt x="343662" y="3376041"/>
                  </a:lnTo>
                  <a:cubicBezTo>
                    <a:pt x="153924" y="3376041"/>
                    <a:pt x="0" y="3223641"/>
                    <a:pt x="0" y="303580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58577" cy="3426841"/>
            </a:xfrm>
            <a:custGeom>
              <a:avLst/>
              <a:gdLst/>
              <a:ahLst/>
              <a:cxnLst/>
              <a:rect r="r" b="b" t="t" l="l"/>
              <a:pathLst>
                <a:path h="3426841" w="10458577">
                  <a:moveTo>
                    <a:pt x="0" y="365633"/>
                  </a:moveTo>
                  <a:cubicBezTo>
                    <a:pt x="0" y="163449"/>
                    <a:pt x="165481" y="0"/>
                    <a:pt x="369062" y="0"/>
                  </a:cubicBezTo>
                  <a:lnTo>
                    <a:pt x="10089515" y="0"/>
                  </a:lnTo>
                  <a:lnTo>
                    <a:pt x="10089515" y="25400"/>
                  </a:lnTo>
                  <a:lnTo>
                    <a:pt x="10089515" y="0"/>
                  </a:lnTo>
                  <a:cubicBezTo>
                    <a:pt x="10293097" y="0"/>
                    <a:pt x="10458577" y="163449"/>
                    <a:pt x="10458577" y="365633"/>
                  </a:cubicBezTo>
                  <a:lnTo>
                    <a:pt x="10433177" y="365633"/>
                  </a:lnTo>
                  <a:lnTo>
                    <a:pt x="10458577" y="365633"/>
                  </a:lnTo>
                  <a:lnTo>
                    <a:pt x="10458577" y="3061208"/>
                  </a:lnTo>
                  <a:lnTo>
                    <a:pt x="10433177" y="3061208"/>
                  </a:lnTo>
                  <a:lnTo>
                    <a:pt x="10458577" y="3061208"/>
                  </a:lnTo>
                  <a:cubicBezTo>
                    <a:pt x="10458577" y="3263392"/>
                    <a:pt x="10293097" y="3426841"/>
                    <a:pt x="10089515" y="3426841"/>
                  </a:cubicBezTo>
                  <a:lnTo>
                    <a:pt x="10089515" y="3401441"/>
                  </a:lnTo>
                  <a:lnTo>
                    <a:pt x="10089515" y="3426841"/>
                  </a:lnTo>
                  <a:lnTo>
                    <a:pt x="369062" y="3426841"/>
                  </a:lnTo>
                  <a:lnTo>
                    <a:pt x="369062" y="3401441"/>
                  </a:lnTo>
                  <a:lnTo>
                    <a:pt x="369062" y="3426841"/>
                  </a:lnTo>
                  <a:cubicBezTo>
                    <a:pt x="165481" y="3426841"/>
                    <a:pt x="0" y="3263392"/>
                    <a:pt x="0" y="3061208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3061208"/>
                  </a:lnTo>
                  <a:lnTo>
                    <a:pt x="25400" y="3061208"/>
                  </a:lnTo>
                  <a:lnTo>
                    <a:pt x="50800" y="3061208"/>
                  </a:lnTo>
                  <a:cubicBezTo>
                    <a:pt x="50800" y="3234817"/>
                    <a:pt x="193040" y="3376041"/>
                    <a:pt x="369062" y="3376041"/>
                  </a:cubicBezTo>
                  <a:lnTo>
                    <a:pt x="10089515" y="3376041"/>
                  </a:lnTo>
                  <a:cubicBezTo>
                    <a:pt x="10265537" y="3376041"/>
                    <a:pt x="10407777" y="3234817"/>
                    <a:pt x="10407777" y="3061208"/>
                  </a:cubicBezTo>
                  <a:lnTo>
                    <a:pt x="10407777" y="365633"/>
                  </a:lnTo>
                  <a:cubicBezTo>
                    <a:pt x="10407904" y="192024"/>
                    <a:pt x="10265537" y="50800"/>
                    <a:pt x="10089515" y="50800"/>
                  </a:cubicBezTo>
                  <a:lnTo>
                    <a:pt x="369062" y="50800"/>
                  </a:lnTo>
                  <a:lnTo>
                    <a:pt x="369062" y="25400"/>
                  </a:lnTo>
                  <a:lnTo>
                    <a:pt x="369062" y="50800"/>
                  </a:lnTo>
                  <a:cubicBezTo>
                    <a:pt x="193040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313855" y="342781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Express Shipping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855" y="4087565"/>
            <a:ext cx="716265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$60 average purchase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3855" y="4796284"/>
            <a:ext cx="716265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Premium customers willing to pay more for speed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73188" y="5921723"/>
            <a:ext cx="7843986" cy="2570113"/>
            <a:chOff x="0" y="0"/>
            <a:chExt cx="10458648" cy="34268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10407777" cy="3376041"/>
            </a:xfrm>
            <a:custGeom>
              <a:avLst/>
              <a:gdLst/>
              <a:ahLst/>
              <a:cxnLst/>
              <a:rect r="r" b="b" t="t" l="l"/>
              <a:pathLst>
                <a:path h="3376041" w="10407777">
                  <a:moveTo>
                    <a:pt x="0" y="340233"/>
                  </a:moveTo>
                  <a:cubicBezTo>
                    <a:pt x="0" y="152273"/>
                    <a:pt x="153924" y="0"/>
                    <a:pt x="343662" y="0"/>
                  </a:cubicBezTo>
                  <a:lnTo>
                    <a:pt x="10064115" y="0"/>
                  </a:lnTo>
                  <a:cubicBezTo>
                    <a:pt x="10253980" y="0"/>
                    <a:pt x="10407777" y="152273"/>
                    <a:pt x="10407777" y="340233"/>
                  </a:cubicBezTo>
                  <a:lnTo>
                    <a:pt x="10407777" y="3035808"/>
                  </a:lnTo>
                  <a:cubicBezTo>
                    <a:pt x="10407777" y="3223768"/>
                    <a:pt x="10253853" y="3376041"/>
                    <a:pt x="10064115" y="3376041"/>
                  </a:cubicBezTo>
                  <a:lnTo>
                    <a:pt x="343662" y="3376041"/>
                  </a:lnTo>
                  <a:cubicBezTo>
                    <a:pt x="153924" y="3376041"/>
                    <a:pt x="0" y="3223641"/>
                    <a:pt x="0" y="303580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58577" cy="3426841"/>
            </a:xfrm>
            <a:custGeom>
              <a:avLst/>
              <a:gdLst/>
              <a:ahLst/>
              <a:cxnLst/>
              <a:rect r="r" b="b" t="t" l="l"/>
              <a:pathLst>
                <a:path h="3426841" w="10458577">
                  <a:moveTo>
                    <a:pt x="0" y="365633"/>
                  </a:moveTo>
                  <a:cubicBezTo>
                    <a:pt x="0" y="163449"/>
                    <a:pt x="165481" y="0"/>
                    <a:pt x="369062" y="0"/>
                  </a:cubicBezTo>
                  <a:lnTo>
                    <a:pt x="10089515" y="0"/>
                  </a:lnTo>
                  <a:lnTo>
                    <a:pt x="10089515" y="25400"/>
                  </a:lnTo>
                  <a:lnTo>
                    <a:pt x="10089515" y="0"/>
                  </a:lnTo>
                  <a:cubicBezTo>
                    <a:pt x="10293097" y="0"/>
                    <a:pt x="10458577" y="163449"/>
                    <a:pt x="10458577" y="365633"/>
                  </a:cubicBezTo>
                  <a:lnTo>
                    <a:pt x="10433177" y="365633"/>
                  </a:lnTo>
                  <a:lnTo>
                    <a:pt x="10458577" y="365633"/>
                  </a:lnTo>
                  <a:lnTo>
                    <a:pt x="10458577" y="3061208"/>
                  </a:lnTo>
                  <a:lnTo>
                    <a:pt x="10433177" y="3061208"/>
                  </a:lnTo>
                  <a:lnTo>
                    <a:pt x="10458577" y="3061208"/>
                  </a:lnTo>
                  <a:cubicBezTo>
                    <a:pt x="10458577" y="3263392"/>
                    <a:pt x="10293097" y="3426841"/>
                    <a:pt x="10089515" y="3426841"/>
                  </a:cubicBezTo>
                  <a:lnTo>
                    <a:pt x="10089515" y="3401441"/>
                  </a:lnTo>
                  <a:lnTo>
                    <a:pt x="10089515" y="3426841"/>
                  </a:lnTo>
                  <a:lnTo>
                    <a:pt x="369062" y="3426841"/>
                  </a:lnTo>
                  <a:lnTo>
                    <a:pt x="369062" y="3401441"/>
                  </a:lnTo>
                  <a:lnTo>
                    <a:pt x="369062" y="3426841"/>
                  </a:lnTo>
                  <a:cubicBezTo>
                    <a:pt x="165481" y="3426841"/>
                    <a:pt x="0" y="3263392"/>
                    <a:pt x="0" y="3061208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3061208"/>
                  </a:lnTo>
                  <a:lnTo>
                    <a:pt x="25400" y="3061208"/>
                  </a:lnTo>
                  <a:lnTo>
                    <a:pt x="50800" y="3061208"/>
                  </a:lnTo>
                  <a:cubicBezTo>
                    <a:pt x="50800" y="3234817"/>
                    <a:pt x="193040" y="3376041"/>
                    <a:pt x="369062" y="3376041"/>
                  </a:cubicBezTo>
                  <a:lnTo>
                    <a:pt x="10089515" y="3376041"/>
                  </a:lnTo>
                  <a:cubicBezTo>
                    <a:pt x="10265537" y="3376041"/>
                    <a:pt x="10407777" y="3234817"/>
                    <a:pt x="10407777" y="3061208"/>
                  </a:cubicBezTo>
                  <a:lnTo>
                    <a:pt x="10407777" y="365633"/>
                  </a:lnTo>
                  <a:cubicBezTo>
                    <a:pt x="10407904" y="192024"/>
                    <a:pt x="10265537" y="50800"/>
                    <a:pt x="10089515" y="50800"/>
                  </a:cubicBezTo>
                  <a:lnTo>
                    <a:pt x="369062" y="50800"/>
                  </a:lnTo>
                  <a:lnTo>
                    <a:pt x="369062" y="25400"/>
                  </a:lnTo>
                  <a:lnTo>
                    <a:pt x="369062" y="50800"/>
                  </a:lnTo>
                  <a:cubicBezTo>
                    <a:pt x="193040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C5C7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313855" y="624334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 Shipping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3855" y="6903095"/>
            <a:ext cx="716265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$58 average purchase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3855" y="7611815"/>
            <a:ext cx="716265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Cost-conscious segment with minimal difference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9401" y="3400276"/>
            <a:ext cx="3725764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958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9401" y="4537621"/>
            <a:ext cx="372576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Subscribed Repeat Buyers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99401" y="5640289"/>
            <a:ext cx="372576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Customers with 5+ purchases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79525" y="3400276"/>
            <a:ext cx="3725764" cy="8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2,518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79525" y="4537621"/>
            <a:ext cx="372576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3D3E4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Non-Subscribed Repeat Buyers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79525" y="5640289"/>
            <a:ext cx="372576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Conversion opportunity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99401" y="6866484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D3E44"/>
                </a:solidFill>
                <a:latin typeface="Inter Light"/>
                <a:ea typeface="Inter Light"/>
                <a:cs typeface="Inter Light"/>
                <a:sym typeface="Inter Light"/>
              </a:rPr>
              <a:t>Significant untapped potential: 72% of repeat buyers haven't subscribed yet.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DAG7MXozBEQ</dc:identifier>
  <dcterms:modified xsi:type="dcterms:W3CDTF">2011-08-01T06:04:30Z</dcterms:modified>
  <cp:revision>1</cp:revision>
  <dc:title>Customer-Shopping-Behavior-Analysis.pptx</dc:title>
</cp:coreProperties>
</file>